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2" r:id="rId4"/>
    <p:sldId id="263" r:id="rId5"/>
    <p:sldId id="265" r:id="rId6"/>
    <p:sldId id="257" r:id="rId7"/>
    <p:sldId id="264" r:id="rId8"/>
    <p:sldId id="258" r:id="rId9"/>
    <p:sldId id="266" r:id="rId1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45A78F0-FDA8-41E4-A05B-DDC0448DA592}" type="datetimeFigureOut">
              <a:rPr lang="es-CO" smtClean="0"/>
              <a:t>02/08/2015</a:t>
            </a:fld>
            <a:endParaRPr lang="es-CO"/>
          </a:p>
        </p:txBody>
      </p:sp>
      <p:sp>
        <p:nvSpPr>
          <p:cNvPr id="5" name="Footer Placeholder 4"/>
          <p:cNvSpPr>
            <a:spLocks noGrp="1"/>
          </p:cNvSpPr>
          <p:nvPr>
            <p:ph type="ftr" sz="quarter" idx="11"/>
          </p:nvPr>
        </p:nvSpPr>
        <p:spPr>
          <a:xfrm>
            <a:off x="2692397" y="5037663"/>
            <a:ext cx="5214635" cy="279400"/>
          </a:xfrm>
        </p:spPr>
        <p:txBody>
          <a:bodyPr/>
          <a:lstStyle/>
          <a:p>
            <a:endParaRPr lang="es-CO"/>
          </a:p>
        </p:txBody>
      </p:sp>
      <p:sp>
        <p:nvSpPr>
          <p:cNvPr id="6" name="Slide Number Placeholder 5"/>
          <p:cNvSpPr>
            <a:spLocks noGrp="1"/>
          </p:cNvSpPr>
          <p:nvPr>
            <p:ph type="sldNum" sz="quarter" idx="12"/>
          </p:nvPr>
        </p:nvSpPr>
        <p:spPr>
          <a:xfrm>
            <a:off x="8956900" y="5037663"/>
            <a:ext cx="551167" cy="279400"/>
          </a:xfrm>
        </p:spPr>
        <p:txBody>
          <a:bodyPr/>
          <a:lstStyle/>
          <a:p>
            <a:fld id="{D17D0517-990C-4380-9FE3-FB9C82DFFC60}" type="slidenum">
              <a:rPr lang="es-CO" smtClean="0"/>
              <a:t>‹#›</a:t>
            </a:fld>
            <a:endParaRPr lang="es-CO"/>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0691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45A78F0-FDA8-41E4-A05B-DDC0448DA592}" type="datetimeFigureOut">
              <a:rPr lang="es-CO" smtClean="0"/>
              <a:t>02/08/2015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17D0517-990C-4380-9FE3-FB9C82DFFC60}" type="slidenum">
              <a:rPr lang="es-CO" smtClean="0"/>
              <a:t>‹#›</a:t>
            </a:fld>
            <a:endParaRPr lang="es-CO"/>
          </a:p>
        </p:txBody>
      </p:sp>
    </p:spTree>
    <p:extLst>
      <p:ext uri="{BB962C8B-B14F-4D97-AF65-F5344CB8AC3E}">
        <p14:creationId xmlns:p14="http://schemas.microsoft.com/office/powerpoint/2010/main" val="220161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45A78F0-FDA8-41E4-A05B-DDC0448DA592}" type="datetimeFigureOut">
              <a:rPr lang="es-CO" smtClean="0"/>
              <a:t>02/08/2015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17D0517-990C-4380-9FE3-FB9C82DFFC60}" type="slidenum">
              <a:rPr lang="es-CO" smtClean="0"/>
              <a:t>‹#›</a:t>
            </a:fld>
            <a:endParaRPr lang="es-CO"/>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6683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45A78F0-FDA8-41E4-A05B-DDC0448DA592}" type="datetimeFigureOut">
              <a:rPr lang="es-CO" smtClean="0"/>
              <a:t>02/08/2015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17D0517-990C-4380-9FE3-FB9C82DFFC60}" type="slidenum">
              <a:rPr lang="es-CO" smtClean="0"/>
              <a:t>‹#›</a:t>
            </a:fld>
            <a:endParaRPr lang="es-CO"/>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1618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45A78F0-FDA8-41E4-A05B-DDC0448DA592}" type="datetimeFigureOut">
              <a:rPr lang="es-CO" smtClean="0"/>
              <a:t>02/08/2015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17D0517-990C-4380-9FE3-FB9C82DFFC60}" type="slidenum">
              <a:rPr lang="es-CO" smtClean="0"/>
              <a:t>‹#›</a:t>
            </a:fld>
            <a:endParaRPr lang="es-CO"/>
          </a:p>
        </p:txBody>
      </p:sp>
    </p:spTree>
    <p:extLst>
      <p:ext uri="{BB962C8B-B14F-4D97-AF65-F5344CB8AC3E}">
        <p14:creationId xmlns:p14="http://schemas.microsoft.com/office/powerpoint/2010/main" val="2402177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45A78F0-FDA8-41E4-A05B-DDC0448DA592}" type="datetimeFigureOut">
              <a:rPr lang="es-CO" smtClean="0"/>
              <a:t>02/08/2015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17D0517-990C-4380-9FE3-FB9C82DFFC60}" type="slidenum">
              <a:rPr lang="es-CO" smtClean="0"/>
              <a:t>‹#›</a:t>
            </a:fld>
            <a:endParaRPr lang="es-CO"/>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8836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45A78F0-FDA8-41E4-A05B-DDC0448DA592}" type="datetimeFigureOut">
              <a:rPr lang="es-CO" smtClean="0"/>
              <a:t>02/08/2015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17D0517-990C-4380-9FE3-FB9C82DFFC60}" type="slidenum">
              <a:rPr lang="es-CO" smtClean="0"/>
              <a:t>‹#›</a:t>
            </a:fld>
            <a:endParaRPr lang="es-CO"/>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1748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45A78F0-FDA8-41E4-A05B-DDC0448DA592}" type="datetimeFigureOut">
              <a:rPr lang="es-CO" smtClean="0"/>
              <a:t>02/08/2015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17D0517-990C-4380-9FE3-FB9C82DFFC60}" type="slidenum">
              <a:rPr lang="es-CO" smtClean="0"/>
              <a:t>‹#›</a:t>
            </a:fld>
            <a:endParaRPr lang="es-C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626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45A78F0-FDA8-41E4-A05B-DDC0448DA592}" type="datetimeFigureOut">
              <a:rPr lang="es-CO" smtClean="0"/>
              <a:t>02/08/2015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17D0517-990C-4380-9FE3-FB9C82DFFC60}" type="slidenum">
              <a:rPr lang="es-CO" smtClean="0"/>
              <a:t>‹#›</a:t>
            </a:fld>
            <a:endParaRPr lang="es-CO"/>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2601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45A78F0-FDA8-41E4-A05B-DDC0448DA592}" type="datetimeFigureOut">
              <a:rPr lang="es-CO" smtClean="0"/>
              <a:t>02/08/2015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17D0517-990C-4380-9FE3-FB9C82DFFC60}" type="slidenum">
              <a:rPr lang="es-CO" smtClean="0"/>
              <a:t>‹#›</a:t>
            </a:fld>
            <a:endParaRPr lang="es-CO"/>
          </a:p>
        </p:txBody>
      </p:sp>
    </p:spTree>
    <p:extLst>
      <p:ext uri="{BB962C8B-B14F-4D97-AF65-F5344CB8AC3E}">
        <p14:creationId xmlns:p14="http://schemas.microsoft.com/office/powerpoint/2010/main" val="1284924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45A78F0-FDA8-41E4-A05B-DDC0448DA592}" type="datetimeFigureOut">
              <a:rPr lang="es-CO" smtClean="0"/>
              <a:t>02/08/2015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17D0517-990C-4380-9FE3-FB9C82DFFC60}" type="slidenum">
              <a:rPr lang="es-CO" smtClean="0"/>
              <a:t>‹#›</a:t>
            </a:fld>
            <a:endParaRPr lang="es-CO"/>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4152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45A78F0-FDA8-41E4-A05B-DDC0448DA592}" type="datetimeFigureOut">
              <a:rPr lang="es-CO" smtClean="0"/>
              <a:t>02/08/2015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17D0517-990C-4380-9FE3-FB9C82DFFC60}" type="slidenum">
              <a:rPr lang="es-CO" smtClean="0"/>
              <a:t>‹#›</a:t>
            </a:fld>
            <a:endParaRPr lang="es-CO"/>
          </a:p>
        </p:txBody>
      </p:sp>
    </p:spTree>
    <p:extLst>
      <p:ext uri="{BB962C8B-B14F-4D97-AF65-F5344CB8AC3E}">
        <p14:creationId xmlns:p14="http://schemas.microsoft.com/office/powerpoint/2010/main" val="609626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45A78F0-FDA8-41E4-A05B-DDC0448DA592}" type="datetimeFigureOut">
              <a:rPr lang="es-CO" smtClean="0"/>
              <a:t>02/08/2015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D17D0517-990C-4380-9FE3-FB9C82DFFC60}" type="slidenum">
              <a:rPr lang="es-CO" smtClean="0"/>
              <a:t>‹#›</a:t>
            </a:fld>
            <a:endParaRPr lang="es-CO"/>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887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45A78F0-FDA8-41E4-A05B-DDC0448DA592}" type="datetimeFigureOut">
              <a:rPr lang="es-CO" smtClean="0"/>
              <a:t>02/08/2015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D17D0517-990C-4380-9FE3-FB9C82DFFC60}" type="slidenum">
              <a:rPr lang="es-CO" smtClean="0"/>
              <a:t>‹#›</a:t>
            </a:fld>
            <a:endParaRPr lang="es-C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3761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5A78F0-FDA8-41E4-A05B-DDC0448DA592}" type="datetimeFigureOut">
              <a:rPr lang="es-CO" smtClean="0"/>
              <a:t>02/08/2015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D17D0517-990C-4380-9FE3-FB9C82DFFC60}" type="slidenum">
              <a:rPr lang="es-CO" smtClean="0"/>
              <a:t>‹#›</a:t>
            </a:fld>
            <a:endParaRPr lang="es-CO"/>
          </a:p>
        </p:txBody>
      </p:sp>
    </p:spTree>
    <p:extLst>
      <p:ext uri="{BB962C8B-B14F-4D97-AF65-F5344CB8AC3E}">
        <p14:creationId xmlns:p14="http://schemas.microsoft.com/office/powerpoint/2010/main" val="1537355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45A78F0-FDA8-41E4-A05B-DDC0448DA592}" type="datetimeFigureOut">
              <a:rPr lang="es-CO" smtClean="0"/>
              <a:t>02/08/2015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17D0517-990C-4380-9FE3-FB9C82DFFC60}" type="slidenum">
              <a:rPr lang="es-CO" smtClean="0"/>
              <a:t>‹#›</a:t>
            </a:fld>
            <a:endParaRPr lang="es-CO"/>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345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45A78F0-FDA8-41E4-A05B-DDC0448DA592}" type="datetimeFigureOut">
              <a:rPr lang="es-CO" smtClean="0"/>
              <a:t>02/08/2015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17D0517-990C-4380-9FE3-FB9C82DFFC60}" type="slidenum">
              <a:rPr lang="es-CO" smtClean="0"/>
              <a:t>‹#›</a:t>
            </a:fld>
            <a:endParaRPr lang="es-CO"/>
          </a:p>
        </p:txBody>
      </p:sp>
    </p:spTree>
    <p:extLst>
      <p:ext uri="{BB962C8B-B14F-4D97-AF65-F5344CB8AC3E}">
        <p14:creationId xmlns:p14="http://schemas.microsoft.com/office/powerpoint/2010/main" val="126759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5A78F0-FDA8-41E4-A05B-DDC0448DA592}" type="datetimeFigureOut">
              <a:rPr lang="es-CO" smtClean="0"/>
              <a:t>02/08/2015</a:t>
            </a:fld>
            <a:endParaRPr lang="es-CO"/>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CO"/>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17D0517-990C-4380-9FE3-FB9C82DFFC60}" type="slidenum">
              <a:rPr lang="es-CO" smtClean="0"/>
              <a:t>‹#›</a:t>
            </a:fld>
            <a:endParaRPr lang="es-CO"/>
          </a:p>
        </p:txBody>
      </p:sp>
    </p:spTree>
    <p:extLst>
      <p:ext uri="{BB962C8B-B14F-4D97-AF65-F5344CB8AC3E}">
        <p14:creationId xmlns:p14="http://schemas.microsoft.com/office/powerpoint/2010/main" val="3963874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92398" y="1833031"/>
            <a:ext cx="6815669" cy="1515533"/>
          </a:xfrm>
        </p:spPr>
        <p:txBody>
          <a:bodyPr/>
          <a:lstStyle/>
          <a:p>
            <a:r>
              <a:rPr lang="es-CO" dirty="0" smtClean="0">
                <a:solidFill>
                  <a:schemeClr val="accent6">
                    <a:lumMod val="75000"/>
                  </a:schemeClr>
                </a:solidFill>
                <a:latin typeface="Arial" panose="020B0604020202020204" pitchFamily="34" charset="0"/>
                <a:cs typeface="Arial" panose="020B0604020202020204" pitchFamily="34" charset="0"/>
              </a:rPr>
              <a:t>PROYECTO TECNOLÓGICO</a:t>
            </a:r>
            <a:endParaRPr lang="es-CO" dirty="0">
              <a:solidFill>
                <a:schemeClr val="accent6">
                  <a:lumMod val="75000"/>
                </a:schemeClr>
              </a:solidFill>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p:txBody>
          <a:bodyPr>
            <a:normAutofit/>
          </a:bodyPr>
          <a:lstStyle/>
          <a:p>
            <a:r>
              <a:rPr lang="es-CO" sz="7200" dirty="0" smtClean="0">
                <a:latin typeface="Arial Black" panose="020B0A04020102020204" pitchFamily="34" charset="0"/>
              </a:rPr>
              <a:t>Fase 3 - 2015</a:t>
            </a:r>
            <a:endParaRPr lang="es-CO" sz="7200" dirty="0">
              <a:latin typeface="Arial Black" panose="020B0A04020102020204" pitchFamily="34" charset="0"/>
            </a:endParaRPr>
          </a:p>
        </p:txBody>
      </p:sp>
      <p:pic>
        <p:nvPicPr>
          <p:cNvPr id="4" name="Picture 3"/>
          <p:cNvPicPr>
            <a:picLocks noChangeAspect="1"/>
          </p:cNvPicPr>
          <p:nvPr/>
        </p:nvPicPr>
        <p:blipFill>
          <a:blip r:embed="rId2"/>
          <a:stretch>
            <a:fillRect/>
          </a:stretch>
        </p:blipFill>
        <p:spPr>
          <a:xfrm>
            <a:off x="4773708" y="202830"/>
            <a:ext cx="2653047" cy="1076232"/>
          </a:xfrm>
          <a:prstGeom prst="rect">
            <a:avLst/>
          </a:prstGeom>
        </p:spPr>
      </p:pic>
    </p:spTree>
    <p:extLst>
      <p:ext uri="{BB962C8B-B14F-4D97-AF65-F5344CB8AC3E}">
        <p14:creationId xmlns:p14="http://schemas.microsoft.com/office/powerpoint/2010/main" val="4005794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30300" y="932323"/>
            <a:ext cx="9652000" cy="1631216"/>
          </a:xfrm>
          <a:prstGeom prst="rect">
            <a:avLst/>
          </a:prstGeom>
          <a:noFill/>
        </p:spPr>
        <p:txBody>
          <a:bodyPr wrap="square" rtlCol="0">
            <a:spAutoFit/>
          </a:bodyPr>
          <a:lstStyle/>
          <a:p>
            <a:pPr algn="ctr"/>
            <a:r>
              <a:rPr lang="es-CO" sz="7200" b="1" dirty="0" smtClean="0">
                <a:solidFill>
                  <a:schemeClr val="accent6">
                    <a:lumMod val="75000"/>
                  </a:schemeClr>
                </a:solidFill>
                <a:latin typeface="Arial" panose="020B0604020202020204" pitchFamily="34" charset="0"/>
                <a:cs typeface="Arial" panose="020B0604020202020204" pitchFamily="34" charset="0"/>
              </a:rPr>
              <a:t>¿Qué es Fase 3?</a:t>
            </a:r>
            <a:endParaRPr lang="es-CO" sz="7200" b="1" dirty="0">
              <a:solidFill>
                <a:schemeClr val="accent6">
                  <a:lumMod val="75000"/>
                </a:schemeClr>
              </a:solidFill>
              <a:latin typeface="Arial" panose="020B0604020202020204" pitchFamily="34" charset="0"/>
              <a:cs typeface="Arial" panose="020B0604020202020204" pitchFamily="34" charset="0"/>
            </a:endParaRPr>
          </a:p>
          <a:p>
            <a:endParaRPr lang="es-CO" sz="2800" dirty="0">
              <a:solidFill>
                <a:schemeClr val="accent6">
                  <a:lumMod val="75000"/>
                </a:schemeClr>
              </a:solidFill>
              <a:latin typeface="Arial" panose="020B0604020202020204" pitchFamily="34" charset="0"/>
              <a:cs typeface="Arial" panose="020B0604020202020204" pitchFamily="34" charset="0"/>
            </a:endParaRPr>
          </a:p>
        </p:txBody>
      </p:sp>
      <p:sp>
        <p:nvSpPr>
          <p:cNvPr id="5" name="CuadroTexto 4"/>
          <p:cNvSpPr txBox="1"/>
          <p:nvPr/>
        </p:nvSpPr>
        <p:spPr>
          <a:xfrm>
            <a:off x="1130300" y="2460508"/>
            <a:ext cx="9969321" cy="2308324"/>
          </a:xfrm>
          <a:prstGeom prst="rect">
            <a:avLst/>
          </a:prstGeom>
          <a:noFill/>
        </p:spPr>
        <p:txBody>
          <a:bodyPr wrap="square" rtlCol="0">
            <a:spAutoFit/>
          </a:bodyPr>
          <a:lstStyle/>
          <a:p>
            <a:pPr algn="just"/>
            <a:r>
              <a:rPr lang="es-CO" sz="2400" dirty="0" smtClean="0">
                <a:latin typeface="Arial" panose="020B0604020202020204" pitchFamily="34" charset="0"/>
                <a:cs typeface="Arial" panose="020B0604020202020204" pitchFamily="34" charset="0"/>
              </a:rPr>
              <a:t>Es la parte donde los estudiantes construyen el proyecto tecnológico, es decir con el diseño que se hizo en el segundo periodo (Fase2), se parte de la idea del problema encontrado en el objeto escogido por el grupo.</a:t>
            </a:r>
          </a:p>
          <a:p>
            <a:pPr algn="just"/>
            <a:endParaRPr lang="es-CO" sz="2400" dirty="0">
              <a:latin typeface="Arial" panose="020B0604020202020204" pitchFamily="34" charset="0"/>
              <a:cs typeface="Arial" panose="020B0604020202020204" pitchFamily="34" charset="0"/>
            </a:endParaRPr>
          </a:p>
          <a:p>
            <a:pPr algn="just"/>
            <a:r>
              <a:rPr lang="es-CO" sz="2400" dirty="0" smtClean="0">
                <a:latin typeface="Arial" panose="020B0604020202020204" pitchFamily="34" charset="0"/>
                <a:cs typeface="Arial" panose="020B0604020202020204" pitchFamily="34" charset="0"/>
              </a:rPr>
              <a:t>Una vez claro cual es el problema, hay que tratar de solucionarlo, por eso se dice que la Construcción del proyecto con la mejora realizada.</a:t>
            </a:r>
            <a:endParaRPr lang="es-CO" sz="24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949996" y="5226297"/>
            <a:ext cx="1857599" cy="753551"/>
          </a:xfrm>
          <a:prstGeom prst="rect">
            <a:avLst/>
          </a:prstGeom>
        </p:spPr>
      </p:pic>
    </p:spTree>
    <p:extLst>
      <p:ext uri="{BB962C8B-B14F-4D97-AF65-F5344CB8AC3E}">
        <p14:creationId xmlns:p14="http://schemas.microsoft.com/office/powerpoint/2010/main" val="21266281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30300" y="661867"/>
            <a:ext cx="9652000" cy="2308324"/>
          </a:xfrm>
          <a:prstGeom prst="rect">
            <a:avLst/>
          </a:prstGeom>
          <a:noFill/>
        </p:spPr>
        <p:txBody>
          <a:bodyPr wrap="square" rtlCol="0">
            <a:spAutoFit/>
          </a:bodyPr>
          <a:lstStyle/>
          <a:p>
            <a:pPr algn="ctr"/>
            <a:r>
              <a:rPr lang="es-CO" sz="6000" b="1" dirty="0" smtClean="0">
                <a:solidFill>
                  <a:schemeClr val="accent6">
                    <a:lumMod val="75000"/>
                  </a:schemeClr>
                </a:solidFill>
                <a:latin typeface="Arial" panose="020B0604020202020204" pitchFamily="34" charset="0"/>
                <a:cs typeface="Arial" panose="020B0604020202020204" pitchFamily="34" charset="0"/>
              </a:rPr>
              <a:t>¿Qué hay que tener en cuenta en la Fase 3?</a:t>
            </a:r>
            <a:endParaRPr lang="es-CO" sz="6000" b="1" dirty="0">
              <a:solidFill>
                <a:schemeClr val="accent6">
                  <a:lumMod val="75000"/>
                </a:schemeClr>
              </a:solidFill>
              <a:latin typeface="Arial" panose="020B0604020202020204" pitchFamily="34" charset="0"/>
              <a:cs typeface="Arial" panose="020B0604020202020204" pitchFamily="34" charset="0"/>
            </a:endParaRPr>
          </a:p>
          <a:p>
            <a:endParaRPr lang="es-CO" sz="2000" dirty="0">
              <a:solidFill>
                <a:schemeClr val="accent6">
                  <a:lumMod val="75000"/>
                </a:schemeClr>
              </a:solidFill>
              <a:latin typeface="Arial" panose="020B0604020202020204" pitchFamily="34" charset="0"/>
              <a:cs typeface="Arial" panose="020B0604020202020204" pitchFamily="34" charset="0"/>
            </a:endParaRPr>
          </a:p>
        </p:txBody>
      </p:sp>
      <p:sp>
        <p:nvSpPr>
          <p:cNvPr id="5" name="CuadroTexto 4"/>
          <p:cNvSpPr txBox="1"/>
          <p:nvPr/>
        </p:nvSpPr>
        <p:spPr>
          <a:xfrm>
            <a:off x="1130300" y="2821116"/>
            <a:ext cx="9969321" cy="3416320"/>
          </a:xfrm>
          <a:prstGeom prst="rect">
            <a:avLst/>
          </a:prstGeom>
          <a:noFill/>
        </p:spPr>
        <p:txBody>
          <a:bodyPr wrap="square" rtlCol="0">
            <a:spAutoFit/>
          </a:bodyPr>
          <a:lstStyle/>
          <a:p>
            <a:pPr algn="just"/>
            <a:r>
              <a:rPr lang="es-CO" sz="2400" dirty="0" smtClean="0">
                <a:latin typeface="Arial" panose="020B0604020202020204" pitchFamily="34" charset="0"/>
                <a:cs typeface="Arial" panose="020B0604020202020204" pitchFamily="34" charset="0"/>
              </a:rPr>
              <a:t>Construir el objeto seleccionado incluyendo la mejora realizada.</a:t>
            </a:r>
          </a:p>
          <a:p>
            <a:pPr algn="just"/>
            <a:endParaRPr lang="es-CO" sz="2400" dirty="0">
              <a:latin typeface="Arial" panose="020B0604020202020204" pitchFamily="34" charset="0"/>
              <a:cs typeface="Arial" panose="020B0604020202020204" pitchFamily="34" charset="0"/>
            </a:endParaRPr>
          </a:p>
          <a:p>
            <a:pPr algn="just"/>
            <a:r>
              <a:rPr lang="es-CO" sz="2400" dirty="0" smtClean="0">
                <a:latin typeface="Arial" panose="020B0604020202020204" pitchFamily="34" charset="0"/>
                <a:cs typeface="Arial" panose="020B0604020202020204" pitchFamily="34" charset="0"/>
              </a:rPr>
              <a:t>Utilizar los materiales que como familia consideren posible.</a:t>
            </a:r>
          </a:p>
          <a:p>
            <a:pPr algn="just"/>
            <a:endParaRPr lang="es-CO" sz="2400" dirty="0">
              <a:latin typeface="Arial" panose="020B0604020202020204" pitchFamily="34" charset="0"/>
              <a:cs typeface="Arial" panose="020B0604020202020204" pitchFamily="34" charset="0"/>
            </a:endParaRPr>
          </a:p>
          <a:p>
            <a:pPr algn="just"/>
            <a:r>
              <a:rPr lang="es-CO" sz="2400" dirty="0" smtClean="0">
                <a:latin typeface="Arial" panose="020B0604020202020204" pitchFamily="34" charset="0"/>
                <a:cs typeface="Arial" panose="020B0604020202020204" pitchFamily="34" charset="0"/>
              </a:rPr>
              <a:t>Tratar de dar lo mejor para que el proyecto sea expuesto en la Muestra Pedagógica en la Semana Bolivariana.</a:t>
            </a:r>
          </a:p>
          <a:p>
            <a:pPr algn="just"/>
            <a:endParaRPr lang="es-CO" sz="2400" dirty="0">
              <a:latin typeface="Arial" panose="020B0604020202020204" pitchFamily="34" charset="0"/>
              <a:cs typeface="Arial" panose="020B0604020202020204" pitchFamily="34" charset="0"/>
            </a:endParaRPr>
          </a:p>
          <a:p>
            <a:pPr algn="just"/>
            <a:r>
              <a:rPr lang="es-CO" sz="2400" dirty="0" smtClean="0">
                <a:latin typeface="Arial" panose="020B0604020202020204" pitchFamily="34" charset="0"/>
                <a:cs typeface="Arial" panose="020B0604020202020204" pitchFamily="34" charset="0"/>
              </a:rPr>
              <a:t>No necesariamente tiene que funcionar, se vale tener en cuenta la creatividad de su hijo.</a:t>
            </a:r>
            <a:endParaRPr lang="es-CO"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54347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30300" y="661867"/>
            <a:ext cx="9652000" cy="2308324"/>
          </a:xfrm>
          <a:prstGeom prst="rect">
            <a:avLst/>
          </a:prstGeom>
          <a:noFill/>
        </p:spPr>
        <p:txBody>
          <a:bodyPr wrap="square" rtlCol="0">
            <a:spAutoFit/>
          </a:bodyPr>
          <a:lstStyle/>
          <a:p>
            <a:pPr algn="ctr"/>
            <a:r>
              <a:rPr lang="es-CO" sz="6000" b="1" dirty="0" smtClean="0">
                <a:solidFill>
                  <a:schemeClr val="accent6">
                    <a:lumMod val="75000"/>
                  </a:schemeClr>
                </a:solidFill>
                <a:latin typeface="Arial" panose="020B0604020202020204" pitchFamily="34" charset="0"/>
                <a:cs typeface="Arial" panose="020B0604020202020204" pitchFamily="34" charset="0"/>
              </a:rPr>
              <a:t>¿Qué hay que tener en cuenta en la Fase 3?</a:t>
            </a:r>
            <a:endParaRPr lang="es-CO" sz="6000" b="1" dirty="0">
              <a:solidFill>
                <a:schemeClr val="accent6">
                  <a:lumMod val="75000"/>
                </a:schemeClr>
              </a:solidFill>
              <a:latin typeface="Arial" panose="020B0604020202020204" pitchFamily="34" charset="0"/>
              <a:cs typeface="Arial" panose="020B0604020202020204" pitchFamily="34" charset="0"/>
            </a:endParaRPr>
          </a:p>
          <a:p>
            <a:endParaRPr lang="es-CO" sz="2000" dirty="0">
              <a:solidFill>
                <a:schemeClr val="accent6">
                  <a:lumMod val="75000"/>
                </a:schemeClr>
              </a:solidFill>
              <a:latin typeface="Arial" panose="020B0604020202020204" pitchFamily="34" charset="0"/>
              <a:cs typeface="Arial" panose="020B0604020202020204" pitchFamily="34" charset="0"/>
            </a:endParaRPr>
          </a:p>
        </p:txBody>
      </p:sp>
      <p:sp>
        <p:nvSpPr>
          <p:cNvPr id="5" name="CuadroTexto 4"/>
          <p:cNvSpPr txBox="1"/>
          <p:nvPr/>
        </p:nvSpPr>
        <p:spPr>
          <a:xfrm>
            <a:off x="1130300" y="2563539"/>
            <a:ext cx="9969321" cy="4154984"/>
          </a:xfrm>
          <a:prstGeom prst="rect">
            <a:avLst/>
          </a:prstGeom>
          <a:noFill/>
        </p:spPr>
        <p:txBody>
          <a:bodyPr wrap="square" rtlCol="0">
            <a:spAutoFit/>
          </a:bodyPr>
          <a:lstStyle/>
          <a:p>
            <a:pPr algn="just"/>
            <a:r>
              <a:rPr lang="es-CO" sz="2400" dirty="0" smtClean="0">
                <a:latin typeface="Arial" panose="020B0604020202020204" pitchFamily="34" charset="0"/>
                <a:cs typeface="Arial" panose="020B0604020202020204" pitchFamily="34" charset="0"/>
              </a:rPr>
              <a:t>Enviar el proyecto construido en la fecha correspondiente para cada grupo.</a:t>
            </a:r>
          </a:p>
          <a:p>
            <a:pPr algn="just"/>
            <a:endParaRPr lang="es-CO" sz="2400" dirty="0">
              <a:latin typeface="Arial" panose="020B0604020202020204" pitchFamily="34" charset="0"/>
              <a:cs typeface="Arial" panose="020B0604020202020204" pitchFamily="34" charset="0"/>
            </a:endParaRPr>
          </a:p>
          <a:p>
            <a:pPr algn="just"/>
            <a:r>
              <a:rPr lang="es-CO" sz="2400" dirty="0" smtClean="0">
                <a:latin typeface="Arial" panose="020B0604020202020204" pitchFamily="34" charset="0"/>
                <a:cs typeface="Arial" panose="020B0604020202020204" pitchFamily="34" charset="0"/>
              </a:rPr>
              <a:t>Preparar con su hijo una excelente Exposición del proyecto tecnológico, en la cual nos contará:</a:t>
            </a:r>
          </a:p>
          <a:p>
            <a:pPr marL="342900" indent="-342900" algn="just">
              <a:buFontTx/>
              <a:buChar char="-"/>
            </a:pPr>
            <a:r>
              <a:rPr lang="es-CO" sz="2400" dirty="0" smtClean="0">
                <a:latin typeface="Arial" panose="020B0604020202020204" pitchFamily="34" charset="0"/>
                <a:cs typeface="Arial" panose="020B0604020202020204" pitchFamily="34" charset="0"/>
              </a:rPr>
              <a:t>Nombre del Proyecto</a:t>
            </a:r>
          </a:p>
          <a:p>
            <a:pPr marL="342900" indent="-342900" algn="just">
              <a:buFontTx/>
              <a:buChar char="-"/>
            </a:pPr>
            <a:r>
              <a:rPr lang="es-CO" sz="2400" dirty="0" smtClean="0">
                <a:latin typeface="Arial" panose="020B0604020202020204" pitchFamily="34" charset="0"/>
                <a:cs typeface="Arial" panose="020B0604020202020204" pitchFamily="34" charset="0"/>
              </a:rPr>
              <a:t>Materiales Utilizados</a:t>
            </a:r>
          </a:p>
          <a:p>
            <a:pPr marL="342900" indent="-342900" algn="just">
              <a:buFontTx/>
              <a:buChar char="-"/>
            </a:pPr>
            <a:r>
              <a:rPr lang="es-CO" sz="2400" dirty="0" smtClean="0">
                <a:latin typeface="Arial" panose="020B0604020202020204" pitchFamily="34" charset="0"/>
                <a:cs typeface="Arial" panose="020B0604020202020204" pitchFamily="34" charset="0"/>
              </a:rPr>
              <a:t>Problema Encontrado</a:t>
            </a:r>
          </a:p>
          <a:p>
            <a:pPr marL="342900" indent="-342900" algn="just">
              <a:buFontTx/>
              <a:buChar char="-"/>
            </a:pPr>
            <a:r>
              <a:rPr lang="es-CO" sz="2400" dirty="0" smtClean="0">
                <a:latin typeface="Arial" panose="020B0604020202020204" pitchFamily="34" charset="0"/>
                <a:cs typeface="Arial" panose="020B0604020202020204" pitchFamily="34" charset="0"/>
              </a:rPr>
              <a:t>Mejora Realizada.</a:t>
            </a:r>
          </a:p>
          <a:p>
            <a:pPr marL="342900" indent="-342900" algn="just">
              <a:buFontTx/>
              <a:buChar char="-"/>
            </a:pPr>
            <a:endParaRPr lang="es-CO" sz="2400" dirty="0" smtClean="0">
              <a:latin typeface="Arial" panose="020B0604020202020204" pitchFamily="34" charset="0"/>
              <a:cs typeface="Arial" panose="020B0604020202020204" pitchFamily="34" charset="0"/>
            </a:endParaRPr>
          </a:p>
          <a:p>
            <a:pPr marL="342900" indent="-342900" algn="just">
              <a:buFontTx/>
              <a:buChar char="-"/>
            </a:pPr>
            <a:endParaRPr lang="es-CO" sz="2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9200345" y="5342206"/>
            <a:ext cx="1857599" cy="753551"/>
          </a:xfrm>
          <a:prstGeom prst="rect">
            <a:avLst/>
          </a:prstGeom>
        </p:spPr>
      </p:pic>
    </p:spTree>
    <p:extLst>
      <p:ext uri="{BB962C8B-B14F-4D97-AF65-F5344CB8AC3E}">
        <p14:creationId xmlns:p14="http://schemas.microsoft.com/office/powerpoint/2010/main" val="20465482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30300" y="661867"/>
            <a:ext cx="9652000" cy="2308324"/>
          </a:xfrm>
          <a:prstGeom prst="rect">
            <a:avLst/>
          </a:prstGeom>
          <a:noFill/>
        </p:spPr>
        <p:txBody>
          <a:bodyPr wrap="square" rtlCol="0">
            <a:spAutoFit/>
          </a:bodyPr>
          <a:lstStyle/>
          <a:p>
            <a:pPr algn="ctr"/>
            <a:r>
              <a:rPr lang="es-CO" sz="6000" b="1" dirty="0" smtClean="0">
                <a:solidFill>
                  <a:schemeClr val="accent6">
                    <a:lumMod val="75000"/>
                  </a:schemeClr>
                </a:solidFill>
                <a:latin typeface="Arial" panose="020B0604020202020204" pitchFamily="34" charset="0"/>
                <a:cs typeface="Arial" panose="020B0604020202020204" pitchFamily="34" charset="0"/>
              </a:rPr>
              <a:t>¿Qué hay que tener en cuenta en la Fase 3?</a:t>
            </a:r>
            <a:endParaRPr lang="es-CO" sz="6000" b="1" dirty="0">
              <a:solidFill>
                <a:schemeClr val="accent6">
                  <a:lumMod val="75000"/>
                </a:schemeClr>
              </a:solidFill>
              <a:latin typeface="Arial" panose="020B0604020202020204" pitchFamily="34" charset="0"/>
              <a:cs typeface="Arial" panose="020B0604020202020204" pitchFamily="34" charset="0"/>
            </a:endParaRPr>
          </a:p>
          <a:p>
            <a:endParaRPr lang="es-CO" sz="2000" dirty="0">
              <a:solidFill>
                <a:schemeClr val="accent6">
                  <a:lumMod val="75000"/>
                </a:schemeClr>
              </a:solidFill>
              <a:latin typeface="Arial" panose="020B0604020202020204" pitchFamily="34" charset="0"/>
              <a:cs typeface="Arial" panose="020B0604020202020204" pitchFamily="34" charset="0"/>
            </a:endParaRPr>
          </a:p>
        </p:txBody>
      </p:sp>
      <p:sp>
        <p:nvSpPr>
          <p:cNvPr id="5" name="CuadroTexto 4"/>
          <p:cNvSpPr txBox="1"/>
          <p:nvPr/>
        </p:nvSpPr>
        <p:spPr>
          <a:xfrm>
            <a:off x="1130300" y="2821116"/>
            <a:ext cx="9969321" cy="4154984"/>
          </a:xfrm>
          <a:prstGeom prst="rect">
            <a:avLst/>
          </a:prstGeom>
          <a:noFill/>
        </p:spPr>
        <p:txBody>
          <a:bodyPr wrap="square" rtlCol="0">
            <a:spAutoFit/>
          </a:bodyPr>
          <a:lstStyle/>
          <a:p>
            <a:pPr marL="342900" indent="-342900" algn="just">
              <a:buFontTx/>
              <a:buChar char="-"/>
            </a:pPr>
            <a:r>
              <a:rPr lang="es-CO" sz="2400" dirty="0" smtClean="0">
                <a:latin typeface="Arial" panose="020B0604020202020204" pitchFamily="34" charset="0"/>
                <a:cs typeface="Arial" panose="020B0604020202020204" pitchFamily="34" charset="0"/>
              </a:rPr>
              <a:t>Herramientas Utilizadas.</a:t>
            </a:r>
          </a:p>
          <a:p>
            <a:pPr marL="342900" indent="-342900" algn="just">
              <a:buFontTx/>
              <a:buChar char="-"/>
            </a:pPr>
            <a:endParaRPr lang="es-CO" sz="2400" dirty="0">
              <a:latin typeface="Arial" panose="020B0604020202020204" pitchFamily="34" charset="0"/>
              <a:cs typeface="Arial" panose="020B0604020202020204" pitchFamily="34" charset="0"/>
            </a:endParaRPr>
          </a:p>
          <a:p>
            <a:pPr algn="just"/>
            <a:r>
              <a:rPr lang="es-CO" sz="2400" dirty="0" smtClean="0">
                <a:latin typeface="Arial" panose="020B0604020202020204" pitchFamily="34" charset="0"/>
                <a:cs typeface="Arial" panose="020B0604020202020204" pitchFamily="34" charset="0"/>
              </a:rPr>
              <a:t>Tener en Cuenta</a:t>
            </a:r>
          </a:p>
          <a:p>
            <a:pPr marL="342900" indent="-342900" algn="just">
              <a:buFontTx/>
              <a:buChar char="-"/>
            </a:pPr>
            <a:r>
              <a:rPr lang="es-CO" sz="2400" dirty="0" smtClean="0">
                <a:latin typeface="Arial" panose="020B0604020202020204" pitchFamily="34" charset="0"/>
                <a:cs typeface="Arial" panose="020B0604020202020204" pitchFamily="34" charset="0"/>
              </a:rPr>
              <a:t>Hacer una buena cartelera para la exposición, además del proyecto con una excelente calidad de un estudiante Bolivariano.</a:t>
            </a:r>
          </a:p>
          <a:p>
            <a:pPr marL="342900" indent="-342900" algn="just">
              <a:buFontTx/>
              <a:buChar char="-"/>
            </a:pPr>
            <a:r>
              <a:rPr lang="es-CO" sz="2400" dirty="0" smtClean="0">
                <a:latin typeface="Arial" panose="020B0604020202020204" pitchFamily="34" charset="0"/>
                <a:cs typeface="Arial" panose="020B0604020202020204" pitchFamily="34" charset="0"/>
              </a:rPr>
              <a:t>La presentación del proyecto tiene un valor del 20% (Primer Nota)</a:t>
            </a:r>
          </a:p>
          <a:p>
            <a:pPr marL="342900" indent="-342900" algn="just">
              <a:buFontTx/>
              <a:buChar char="-"/>
            </a:pPr>
            <a:r>
              <a:rPr lang="es-CO" sz="2400" dirty="0" smtClean="0">
                <a:latin typeface="Arial" panose="020B0604020202020204" pitchFamily="34" charset="0"/>
                <a:cs typeface="Arial" panose="020B0604020202020204" pitchFamily="34" charset="0"/>
              </a:rPr>
              <a:t>La exposición del Proyecto tiene un valor del 20% (Segunda Nota), quiere decir que ese mismo día su hijo se le asignaran dos notas cada una con un valor del 20%. </a:t>
            </a:r>
          </a:p>
          <a:p>
            <a:pPr marL="342900" indent="-342900" algn="just">
              <a:buFontTx/>
              <a:buChar char="-"/>
            </a:pPr>
            <a:endParaRPr lang="es-CO" sz="2400" dirty="0" smtClean="0">
              <a:latin typeface="Arial" panose="020B0604020202020204" pitchFamily="34" charset="0"/>
              <a:cs typeface="Arial" panose="020B0604020202020204" pitchFamily="34" charset="0"/>
            </a:endParaRPr>
          </a:p>
          <a:p>
            <a:pPr marL="342900" indent="-342900" algn="just">
              <a:buFontTx/>
              <a:buChar char="-"/>
            </a:pPr>
            <a:endParaRPr lang="es-CO"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478196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30300" y="932323"/>
            <a:ext cx="9652000" cy="1200329"/>
          </a:xfrm>
          <a:prstGeom prst="rect">
            <a:avLst/>
          </a:prstGeom>
          <a:noFill/>
        </p:spPr>
        <p:txBody>
          <a:bodyPr wrap="square" rtlCol="0">
            <a:spAutoFit/>
          </a:bodyPr>
          <a:lstStyle/>
          <a:p>
            <a:pPr algn="ctr"/>
            <a:r>
              <a:rPr lang="es-ES" dirty="0">
                <a:solidFill>
                  <a:schemeClr val="accent6">
                    <a:lumMod val="75000"/>
                  </a:schemeClr>
                </a:solidFill>
                <a:latin typeface="Arial" panose="020B0604020202020204" pitchFamily="34" charset="0"/>
                <a:cs typeface="Arial" panose="020B0604020202020204" pitchFamily="34" charset="0"/>
              </a:rPr>
              <a:t>Fase 3: </a:t>
            </a:r>
            <a:endParaRPr lang="es-ES" dirty="0" smtClean="0">
              <a:solidFill>
                <a:schemeClr val="accent6">
                  <a:lumMod val="75000"/>
                </a:schemeClr>
              </a:solidFill>
              <a:latin typeface="Arial" panose="020B0604020202020204" pitchFamily="34" charset="0"/>
              <a:cs typeface="Arial" panose="020B0604020202020204" pitchFamily="34" charset="0"/>
            </a:endParaRPr>
          </a:p>
          <a:p>
            <a:pPr algn="ctr"/>
            <a:r>
              <a:rPr lang="es-ES" dirty="0" smtClean="0">
                <a:solidFill>
                  <a:schemeClr val="accent6">
                    <a:lumMod val="75000"/>
                  </a:schemeClr>
                </a:solidFill>
                <a:latin typeface="Arial" panose="020B0604020202020204" pitchFamily="34" charset="0"/>
                <a:cs typeface="Arial" panose="020B0604020202020204" pitchFamily="34" charset="0"/>
              </a:rPr>
              <a:t>Construcción</a:t>
            </a:r>
            <a:r>
              <a:rPr lang="es-ES" dirty="0">
                <a:solidFill>
                  <a:schemeClr val="accent6">
                    <a:lumMod val="75000"/>
                  </a:schemeClr>
                </a:solidFill>
                <a:latin typeface="Arial" panose="020B0604020202020204" pitchFamily="34" charset="0"/>
                <a:cs typeface="Arial" panose="020B0604020202020204" pitchFamily="34" charset="0"/>
              </a:rPr>
              <a:t>, socialización y </a:t>
            </a:r>
            <a:r>
              <a:rPr lang="es-ES" dirty="0" smtClean="0">
                <a:solidFill>
                  <a:schemeClr val="accent6">
                    <a:lumMod val="75000"/>
                  </a:schemeClr>
                </a:solidFill>
                <a:latin typeface="Arial" panose="020B0604020202020204" pitchFamily="34" charset="0"/>
                <a:cs typeface="Arial" panose="020B0604020202020204" pitchFamily="34" charset="0"/>
              </a:rPr>
              <a:t>evaluación</a:t>
            </a:r>
            <a:r>
              <a:rPr lang="es-CO" dirty="0">
                <a:solidFill>
                  <a:schemeClr val="accent6">
                    <a:lumMod val="75000"/>
                  </a:schemeClr>
                </a:solidFill>
                <a:latin typeface="Arial" panose="020B0604020202020204" pitchFamily="34" charset="0"/>
                <a:cs typeface="Arial" panose="020B0604020202020204" pitchFamily="34" charset="0"/>
              </a:rPr>
              <a:t> </a:t>
            </a:r>
            <a:r>
              <a:rPr lang="es-ES" dirty="0" smtClean="0">
                <a:solidFill>
                  <a:schemeClr val="accent6">
                    <a:lumMod val="75000"/>
                  </a:schemeClr>
                </a:solidFill>
                <a:latin typeface="Arial" panose="020B0604020202020204" pitchFamily="34" charset="0"/>
                <a:cs typeface="Arial" panose="020B0604020202020204" pitchFamily="34" charset="0"/>
              </a:rPr>
              <a:t>Proyecto </a:t>
            </a:r>
            <a:r>
              <a:rPr lang="es-ES" dirty="0">
                <a:solidFill>
                  <a:schemeClr val="accent6">
                    <a:lumMod val="75000"/>
                  </a:schemeClr>
                </a:solidFill>
                <a:latin typeface="Arial" panose="020B0604020202020204" pitchFamily="34" charset="0"/>
                <a:cs typeface="Arial" panose="020B0604020202020204" pitchFamily="34" charset="0"/>
              </a:rPr>
              <a:t>Tecnológico. </a:t>
            </a:r>
            <a:endParaRPr lang="es-ES" dirty="0" smtClean="0">
              <a:solidFill>
                <a:schemeClr val="accent6">
                  <a:lumMod val="75000"/>
                </a:schemeClr>
              </a:solidFill>
              <a:latin typeface="Arial" panose="020B0604020202020204" pitchFamily="34" charset="0"/>
              <a:cs typeface="Arial" panose="020B0604020202020204" pitchFamily="34" charset="0"/>
            </a:endParaRPr>
          </a:p>
          <a:p>
            <a:pPr algn="ctr"/>
            <a:r>
              <a:rPr lang="es-ES" dirty="0" smtClean="0">
                <a:solidFill>
                  <a:schemeClr val="accent6">
                    <a:lumMod val="75000"/>
                  </a:schemeClr>
                </a:solidFill>
                <a:latin typeface="Arial" panose="020B0604020202020204" pitchFamily="34" charset="0"/>
                <a:cs typeface="Arial" panose="020B0604020202020204" pitchFamily="34" charset="0"/>
              </a:rPr>
              <a:t>Comienza </a:t>
            </a:r>
            <a:r>
              <a:rPr lang="es-ES" dirty="0">
                <a:solidFill>
                  <a:schemeClr val="accent6">
                    <a:lumMod val="75000"/>
                  </a:schemeClr>
                </a:solidFill>
                <a:latin typeface="Arial" panose="020B0604020202020204" pitchFamily="34" charset="0"/>
                <a:cs typeface="Arial" panose="020B0604020202020204" pitchFamily="34" charset="0"/>
              </a:rPr>
              <a:t>exposición del proyecto</a:t>
            </a:r>
            <a:endParaRPr lang="es-CO" dirty="0">
              <a:solidFill>
                <a:schemeClr val="accent6">
                  <a:lumMod val="75000"/>
                </a:schemeClr>
              </a:solidFill>
              <a:latin typeface="Arial" panose="020B0604020202020204" pitchFamily="34" charset="0"/>
              <a:cs typeface="Arial" panose="020B0604020202020204" pitchFamily="34" charset="0"/>
            </a:endParaRPr>
          </a:p>
          <a:p>
            <a:endParaRPr lang="es-CO" dirty="0">
              <a:solidFill>
                <a:schemeClr val="accent6">
                  <a:lumMod val="75000"/>
                </a:schemeClr>
              </a:solidFill>
              <a:latin typeface="Arial" panose="020B0604020202020204" pitchFamily="34" charset="0"/>
              <a:cs typeface="Arial" panose="020B0604020202020204" pitchFamily="34" charset="0"/>
            </a:endParaRPr>
          </a:p>
        </p:txBody>
      </p:sp>
      <p:sp>
        <p:nvSpPr>
          <p:cNvPr id="5" name="CuadroTexto 4"/>
          <p:cNvSpPr txBox="1"/>
          <p:nvPr/>
        </p:nvSpPr>
        <p:spPr>
          <a:xfrm>
            <a:off x="990600" y="3314700"/>
            <a:ext cx="10388600" cy="2677656"/>
          </a:xfrm>
          <a:prstGeom prst="rect">
            <a:avLst/>
          </a:prstGeom>
          <a:noFill/>
        </p:spPr>
        <p:txBody>
          <a:bodyPr wrap="square" rtlCol="0">
            <a:spAutoFit/>
          </a:bodyPr>
          <a:lstStyle/>
          <a:p>
            <a:pPr algn="just"/>
            <a:r>
              <a:rPr lang="es-ES" sz="2400" b="1" dirty="0">
                <a:latin typeface="Arial" panose="020B0604020202020204" pitchFamily="34" charset="0"/>
                <a:cs typeface="Arial" panose="020B0604020202020204" pitchFamily="34" charset="0"/>
              </a:rPr>
              <a:t>ACCIÓN EVALUATIVA 1.1. DESEMPEÑO COGNITIVO (20%). </a:t>
            </a:r>
            <a:r>
              <a:rPr lang="es-ES" sz="2400" dirty="0">
                <a:latin typeface="Arial" panose="020B0604020202020204" pitchFamily="34" charset="0"/>
                <a:cs typeface="Arial" panose="020B0604020202020204" pitchFamily="34" charset="0"/>
              </a:rPr>
              <a:t>Los estudiantes de los números de lista del 1 al 17 presentaran esta semana el proyecto tecnológico. </a:t>
            </a:r>
            <a:endParaRPr lang="es-CO" sz="2400"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 </a:t>
            </a:r>
            <a:endParaRPr lang="es-CO" sz="2400" dirty="0">
              <a:latin typeface="Arial" panose="020B0604020202020204" pitchFamily="34" charset="0"/>
              <a:cs typeface="Arial" panose="020B0604020202020204" pitchFamily="34" charset="0"/>
            </a:endParaRPr>
          </a:p>
          <a:p>
            <a:pPr algn="just"/>
            <a:r>
              <a:rPr lang="es-ES" sz="2400" b="1" dirty="0">
                <a:latin typeface="Arial" panose="020B0604020202020204" pitchFamily="34" charset="0"/>
                <a:cs typeface="Arial" panose="020B0604020202020204" pitchFamily="34" charset="0"/>
              </a:rPr>
              <a:t>ACCIÓN EVALUATIVA 1.2. DESEMPEÑO COGNITIVO (20%). </a:t>
            </a:r>
            <a:r>
              <a:rPr lang="es-ES" sz="2400" dirty="0">
                <a:latin typeface="Arial" panose="020B0604020202020204" pitchFamily="34" charset="0"/>
                <a:cs typeface="Arial" panose="020B0604020202020204" pitchFamily="34" charset="0"/>
              </a:rPr>
              <a:t>Los estudiantes de los números de lista del 1 al 17 realizaran en ésta semana la exposición del proyecto tecnológico. </a:t>
            </a:r>
            <a:endParaRPr lang="es-CO" sz="2400" dirty="0">
              <a:latin typeface="Arial" panose="020B0604020202020204" pitchFamily="34" charset="0"/>
              <a:cs typeface="Arial" panose="020B0604020202020204" pitchFamily="34" charset="0"/>
            </a:endParaRPr>
          </a:p>
        </p:txBody>
      </p:sp>
      <p:sp>
        <p:nvSpPr>
          <p:cNvPr id="6" name="CuadroTexto 5"/>
          <p:cNvSpPr txBox="1"/>
          <p:nvPr/>
        </p:nvSpPr>
        <p:spPr>
          <a:xfrm>
            <a:off x="2540000" y="1935033"/>
            <a:ext cx="6832600" cy="1200329"/>
          </a:xfrm>
          <a:prstGeom prst="rect">
            <a:avLst/>
          </a:prstGeom>
          <a:noFill/>
        </p:spPr>
        <p:txBody>
          <a:bodyPr wrap="square" rtlCol="0">
            <a:spAutoFit/>
          </a:bodyPr>
          <a:lstStyle/>
          <a:p>
            <a:pPr algn="ctr"/>
            <a:r>
              <a:rPr lang="es-ES" b="1" dirty="0">
                <a:solidFill>
                  <a:schemeClr val="accent6">
                    <a:lumMod val="75000"/>
                  </a:schemeClr>
                </a:solidFill>
                <a:latin typeface="Arial" panose="020B0604020202020204" pitchFamily="34" charset="0"/>
                <a:cs typeface="Arial" panose="020B0604020202020204" pitchFamily="34" charset="0"/>
              </a:rPr>
              <a:t>Semana </a:t>
            </a:r>
            <a:r>
              <a:rPr lang="es-ES" b="1" dirty="0" smtClean="0">
                <a:solidFill>
                  <a:schemeClr val="accent6">
                    <a:lumMod val="75000"/>
                  </a:schemeClr>
                </a:solidFill>
                <a:latin typeface="Arial" panose="020B0604020202020204" pitchFamily="34" charset="0"/>
                <a:cs typeface="Arial" panose="020B0604020202020204" pitchFamily="34" charset="0"/>
              </a:rPr>
              <a:t>27</a:t>
            </a:r>
            <a:r>
              <a:rPr lang="es-CO" b="1" dirty="0" smtClean="0">
                <a:solidFill>
                  <a:schemeClr val="accent6">
                    <a:lumMod val="75000"/>
                  </a:schemeClr>
                </a:solidFill>
                <a:latin typeface="Arial" panose="020B0604020202020204" pitchFamily="34" charset="0"/>
                <a:cs typeface="Arial" panose="020B0604020202020204" pitchFamily="34" charset="0"/>
              </a:rPr>
              <a:t> </a:t>
            </a:r>
          </a:p>
          <a:p>
            <a:pPr algn="ctr"/>
            <a:r>
              <a:rPr lang="es-ES" b="1" dirty="0" smtClean="0">
                <a:solidFill>
                  <a:schemeClr val="accent6">
                    <a:lumMod val="75000"/>
                  </a:schemeClr>
                </a:solidFill>
                <a:latin typeface="Arial" panose="020B0604020202020204" pitchFamily="34" charset="0"/>
                <a:cs typeface="Arial" panose="020B0604020202020204" pitchFamily="34" charset="0"/>
              </a:rPr>
              <a:t>Agosto</a:t>
            </a:r>
            <a:r>
              <a:rPr lang="es-CO" b="1" dirty="0" smtClean="0">
                <a:solidFill>
                  <a:schemeClr val="accent6">
                    <a:lumMod val="75000"/>
                  </a:schemeClr>
                </a:solidFill>
                <a:latin typeface="Arial" panose="020B0604020202020204" pitchFamily="34" charset="0"/>
                <a:cs typeface="Arial" panose="020B0604020202020204" pitchFamily="34" charset="0"/>
              </a:rPr>
              <a:t> </a:t>
            </a:r>
            <a:r>
              <a:rPr lang="es-ES" b="1" dirty="0" smtClean="0">
                <a:solidFill>
                  <a:schemeClr val="accent6">
                    <a:lumMod val="75000"/>
                  </a:schemeClr>
                </a:solidFill>
                <a:latin typeface="Arial" panose="020B0604020202020204" pitchFamily="34" charset="0"/>
                <a:cs typeface="Arial" panose="020B0604020202020204" pitchFamily="34" charset="0"/>
              </a:rPr>
              <a:t>17 </a:t>
            </a:r>
            <a:r>
              <a:rPr lang="es-ES" b="1" dirty="0">
                <a:solidFill>
                  <a:schemeClr val="accent6">
                    <a:lumMod val="75000"/>
                  </a:schemeClr>
                </a:solidFill>
                <a:latin typeface="Arial" panose="020B0604020202020204" pitchFamily="34" charset="0"/>
                <a:cs typeface="Arial" panose="020B0604020202020204" pitchFamily="34" charset="0"/>
              </a:rPr>
              <a:t>al </a:t>
            </a:r>
            <a:r>
              <a:rPr lang="es-ES" b="1" dirty="0" smtClean="0">
                <a:solidFill>
                  <a:schemeClr val="accent6">
                    <a:lumMod val="75000"/>
                  </a:schemeClr>
                </a:solidFill>
                <a:latin typeface="Arial" panose="020B0604020202020204" pitchFamily="34" charset="0"/>
                <a:cs typeface="Arial" panose="020B0604020202020204" pitchFamily="34" charset="0"/>
              </a:rPr>
              <a:t>21</a:t>
            </a:r>
          </a:p>
          <a:p>
            <a:pPr algn="ctr"/>
            <a:r>
              <a:rPr lang="es-ES" b="1" dirty="0" smtClean="0">
                <a:solidFill>
                  <a:schemeClr val="accent6">
                    <a:lumMod val="75000"/>
                  </a:schemeClr>
                </a:solidFill>
                <a:latin typeface="Arial" panose="020B0604020202020204" pitchFamily="34" charset="0"/>
                <a:cs typeface="Arial" panose="020B0604020202020204" pitchFamily="34" charset="0"/>
              </a:rPr>
              <a:t>Los números del 1 al 17  traen el proyecto listo para presentarlo a sus compañeros.</a:t>
            </a:r>
            <a:endParaRPr lang="es-CO" b="1" dirty="0">
              <a:solidFill>
                <a:schemeClr val="accent6">
                  <a:lumMod val="75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990600" y="1755695"/>
            <a:ext cx="1857599" cy="753551"/>
          </a:xfrm>
          <a:prstGeom prst="rect">
            <a:avLst/>
          </a:prstGeom>
        </p:spPr>
      </p:pic>
    </p:spTree>
    <p:extLst>
      <p:ext uri="{BB962C8B-B14F-4D97-AF65-F5344CB8AC3E}">
        <p14:creationId xmlns:p14="http://schemas.microsoft.com/office/powerpoint/2010/main" val="1109372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 calcmode="lin" valueType="num">
                                      <p:cBhvr additive="base">
                                        <p:cTn id="3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 calcmode="lin" valueType="num">
                                      <p:cBhvr additive="base">
                                        <p:cTn id="4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 calcmode="lin" valueType="num">
                                      <p:cBhvr additive="base">
                                        <p:cTn id="4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30300" y="932323"/>
            <a:ext cx="9652000" cy="1200329"/>
          </a:xfrm>
          <a:prstGeom prst="rect">
            <a:avLst/>
          </a:prstGeom>
          <a:noFill/>
        </p:spPr>
        <p:txBody>
          <a:bodyPr wrap="square" rtlCol="0">
            <a:spAutoFit/>
          </a:bodyPr>
          <a:lstStyle/>
          <a:p>
            <a:pPr algn="ctr"/>
            <a:r>
              <a:rPr lang="es-ES" dirty="0">
                <a:solidFill>
                  <a:schemeClr val="accent6">
                    <a:lumMod val="75000"/>
                  </a:schemeClr>
                </a:solidFill>
                <a:latin typeface="Arial" panose="020B0604020202020204" pitchFamily="34" charset="0"/>
                <a:cs typeface="Arial" panose="020B0604020202020204" pitchFamily="34" charset="0"/>
              </a:rPr>
              <a:t>Fase 3: </a:t>
            </a:r>
            <a:endParaRPr lang="es-ES" dirty="0" smtClean="0">
              <a:solidFill>
                <a:schemeClr val="accent6">
                  <a:lumMod val="75000"/>
                </a:schemeClr>
              </a:solidFill>
              <a:latin typeface="Arial" panose="020B0604020202020204" pitchFamily="34" charset="0"/>
              <a:cs typeface="Arial" panose="020B0604020202020204" pitchFamily="34" charset="0"/>
            </a:endParaRPr>
          </a:p>
          <a:p>
            <a:pPr algn="ctr"/>
            <a:r>
              <a:rPr lang="es-ES" dirty="0" smtClean="0">
                <a:solidFill>
                  <a:schemeClr val="accent6">
                    <a:lumMod val="75000"/>
                  </a:schemeClr>
                </a:solidFill>
                <a:latin typeface="Arial" panose="020B0604020202020204" pitchFamily="34" charset="0"/>
                <a:cs typeface="Arial" panose="020B0604020202020204" pitchFamily="34" charset="0"/>
              </a:rPr>
              <a:t>Construcción</a:t>
            </a:r>
            <a:r>
              <a:rPr lang="es-ES" dirty="0">
                <a:solidFill>
                  <a:schemeClr val="accent6">
                    <a:lumMod val="75000"/>
                  </a:schemeClr>
                </a:solidFill>
                <a:latin typeface="Arial" panose="020B0604020202020204" pitchFamily="34" charset="0"/>
                <a:cs typeface="Arial" panose="020B0604020202020204" pitchFamily="34" charset="0"/>
              </a:rPr>
              <a:t>, socialización y </a:t>
            </a:r>
            <a:r>
              <a:rPr lang="es-ES" dirty="0" smtClean="0">
                <a:solidFill>
                  <a:schemeClr val="accent6">
                    <a:lumMod val="75000"/>
                  </a:schemeClr>
                </a:solidFill>
                <a:latin typeface="Arial" panose="020B0604020202020204" pitchFamily="34" charset="0"/>
                <a:cs typeface="Arial" panose="020B0604020202020204" pitchFamily="34" charset="0"/>
              </a:rPr>
              <a:t>evaluación</a:t>
            </a:r>
            <a:r>
              <a:rPr lang="es-CO" dirty="0">
                <a:solidFill>
                  <a:schemeClr val="accent6">
                    <a:lumMod val="75000"/>
                  </a:schemeClr>
                </a:solidFill>
                <a:latin typeface="Arial" panose="020B0604020202020204" pitchFamily="34" charset="0"/>
                <a:cs typeface="Arial" panose="020B0604020202020204" pitchFamily="34" charset="0"/>
              </a:rPr>
              <a:t> </a:t>
            </a:r>
            <a:r>
              <a:rPr lang="es-ES" dirty="0" smtClean="0">
                <a:solidFill>
                  <a:schemeClr val="accent6">
                    <a:lumMod val="75000"/>
                  </a:schemeClr>
                </a:solidFill>
                <a:latin typeface="Arial" panose="020B0604020202020204" pitchFamily="34" charset="0"/>
                <a:cs typeface="Arial" panose="020B0604020202020204" pitchFamily="34" charset="0"/>
              </a:rPr>
              <a:t>Proyecto </a:t>
            </a:r>
            <a:r>
              <a:rPr lang="es-ES" dirty="0">
                <a:solidFill>
                  <a:schemeClr val="accent6">
                    <a:lumMod val="75000"/>
                  </a:schemeClr>
                </a:solidFill>
                <a:latin typeface="Arial" panose="020B0604020202020204" pitchFamily="34" charset="0"/>
                <a:cs typeface="Arial" panose="020B0604020202020204" pitchFamily="34" charset="0"/>
              </a:rPr>
              <a:t>Tecnológico. </a:t>
            </a:r>
            <a:endParaRPr lang="es-ES" dirty="0" smtClean="0">
              <a:solidFill>
                <a:schemeClr val="accent6">
                  <a:lumMod val="75000"/>
                </a:schemeClr>
              </a:solidFill>
              <a:latin typeface="Arial" panose="020B0604020202020204" pitchFamily="34" charset="0"/>
              <a:cs typeface="Arial" panose="020B0604020202020204" pitchFamily="34" charset="0"/>
            </a:endParaRPr>
          </a:p>
          <a:p>
            <a:pPr algn="ctr"/>
            <a:r>
              <a:rPr lang="es-ES" dirty="0" smtClean="0">
                <a:solidFill>
                  <a:schemeClr val="accent6">
                    <a:lumMod val="75000"/>
                  </a:schemeClr>
                </a:solidFill>
                <a:latin typeface="Arial" panose="020B0604020202020204" pitchFamily="34" charset="0"/>
                <a:cs typeface="Arial" panose="020B0604020202020204" pitchFamily="34" charset="0"/>
              </a:rPr>
              <a:t>Comienza </a:t>
            </a:r>
            <a:r>
              <a:rPr lang="es-ES" dirty="0">
                <a:solidFill>
                  <a:schemeClr val="accent6">
                    <a:lumMod val="75000"/>
                  </a:schemeClr>
                </a:solidFill>
                <a:latin typeface="Arial" panose="020B0604020202020204" pitchFamily="34" charset="0"/>
                <a:cs typeface="Arial" panose="020B0604020202020204" pitchFamily="34" charset="0"/>
              </a:rPr>
              <a:t>exposición del proyecto</a:t>
            </a:r>
            <a:endParaRPr lang="es-CO" dirty="0">
              <a:solidFill>
                <a:schemeClr val="accent6">
                  <a:lumMod val="75000"/>
                </a:schemeClr>
              </a:solidFill>
              <a:latin typeface="Arial" panose="020B0604020202020204" pitchFamily="34" charset="0"/>
              <a:cs typeface="Arial" panose="020B0604020202020204" pitchFamily="34" charset="0"/>
            </a:endParaRPr>
          </a:p>
          <a:p>
            <a:endParaRPr lang="es-CO" dirty="0">
              <a:solidFill>
                <a:schemeClr val="accent6">
                  <a:lumMod val="75000"/>
                </a:schemeClr>
              </a:solidFill>
              <a:latin typeface="Arial" panose="020B0604020202020204" pitchFamily="34" charset="0"/>
              <a:cs typeface="Arial" panose="020B0604020202020204" pitchFamily="34" charset="0"/>
            </a:endParaRPr>
          </a:p>
        </p:txBody>
      </p:sp>
      <p:sp>
        <p:nvSpPr>
          <p:cNvPr id="5" name="CuadroTexto 4"/>
          <p:cNvSpPr txBox="1"/>
          <p:nvPr/>
        </p:nvSpPr>
        <p:spPr>
          <a:xfrm>
            <a:off x="990600" y="3314700"/>
            <a:ext cx="10388600" cy="2677656"/>
          </a:xfrm>
          <a:prstGeom prst="rect">
            <a:avLst/>
          </a:prstGeom>
          <a:noFill/>
        </p:spPr>
        <p:txBody>
          <a:bodyPr wrap="square" rtlCol="0">
            <a:spAutoFit/>
          </a:bodyPr>
          <a:lstStyle/>
          <a:p>
            <a:pPr algn="just"/>
            <a:r>
              <a:rPr lang="es-ES" sz="2400" b="1" dirty="0">
                <a:latin typeface="Arial" panose="020B0604020202020204" pitchFamily="34" charset="0"/>
                <a:cs typeface="Arial" panose="020B0604020202020204" pitchFamily="34" charset="0"/>
              </a:rPr>
              <a:t>ACCIÓN EVALUATIVA 1.1. DESEMPEÑO COGNITIVO (20%). </a:t>
            </a:r>
            <a:r>
              <a:rPr lang="es-ES" sz="2400" dirty="0">
                <a:latin typeface="Arial" panose="020B0604020202020204" pitchFamily="34" charset="0"/>
                <a:cs typeface="Arial" panose="020B0604020202020204" pitchFamily="34" charset="0"/>
              </a:rPr>
              <a:t>Los estudiantes de los números de lista del 1 al 17 presentaran esta semana el proyecto tecnológico. </a:t>
            </a:r>
            <a:endParaRPr lang="es-CO" sz="2400"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 </a:t>
            </a:r>
            <a:endParaRPr lang="es-CO" sz="2400" dirty="0">
              <a:latin typeface="Arial" panose="020B0604020202020204" pitchFamily="34" charset="0"/>
              <a:cs typeface="Arial" panose="020B0604020202020204" pitchFamily="34" charset="0"/>
            </a:endParaRPr>
          </a:p>
          <a:p>
            <a:pPr algn="just"/>
            <a:r>
              <a:rPr lang="es-ES" sz="2400" b="1" dirty="0">
                <a:latin typeface="Arial" panose="020B0604020202020204" pitchFamily="34" charset="0"/>
                <a:cs typeface="Arial" panose="020B0604020202020204" pitchFamily="34" charset="0"/>
              </a:rPr>
              <a:t>ACCIÓN EVALUATIVA 1.2. DESEMPEÑO COGNITIVO (20%). </a:t>
            </a:r>
            <a:r>
              <a:rPr lang="es-ES" sz="2400" dirty="0">
                <a:latin typeface="Arial" panose="020B0604020202020204" pitchFamily="34" charset="0"/>
                <a:cs typeface="Arial" panose="020B0604020202020204" pitchFamily="34" charset="0"/>
              </a:rPr>
              <a:t>Los estudiantes de los números de lista del 1 al 17 realizaran en ésta semana la exposición del proyecto tecnológico. </a:t>
            </a:r>
            <a:endParaRPr lang="es-CO" sz="2400" dirty="0">
              <a:latin typeface="Arial" panose="020B0604020202020204" pitchFamily="34" charset="0"/>
              <a:cs typeface="Arial" panose="020B0604020202020204" pitchFamily="34" charset="0"/>
            </a:endParaRPr>
          </a:p>
        </p:txBody>
      </p:sp>
      <p:sp>
        <p:nvSpPr>
          <p:cNvPr id="6" name="CuadroTexto 5"/>
          <p:cNvSpPr txBox="1"/>
          <p:nvPr/>
        </p:nvSpPr>
        <p:spPr>
          <a:xfrm>
            <a:off x="2540000" y="1935033"/>
            <a:ext cx="6832600" cy="1200329"/>
          </a:xfrm>
          <a:prstGeom prst="rect">
            <a:avLst/>
          </a:prstGeom>
          <a:noFill/>
        </p:spPr>
        <p:txBody>
          <a:bodyPr wrap="square" rtlCol="0">
            <a:spAutoFit/>
          </a:bodyPr>
          <a:lstStyle/>
          <a:p>
            <a:pPr algn="ctr"/>
            <a:r>
              <a:rPr lang="es-ES" b="1" dirty="0">
                <a:solidFill>
                  <a:schemeClr val="accent6">
                    <a:lumMod val="75000"/>
                  </a:schemeClr>
                </a:solidFill>
                <a:latin typeface="Arial" panose="020B0604020202020204" pitchFamily="34" charset="0"/>
                <a:cs typeface="Arial" panose="020B0604020202020204" pitchFamily="34" charset="0"/>
              </a:rPr>
              <a:t>Semana </a:t>
            </a:r>
            <a:r>
              <a:rPr lang="es-ES" b="1" dirty="0" smtClean="0">
                <a:solidFill>
                  <a:schemeClr val="accent6">
                    <a:lumMod val="75000"/>
                  </a:schemeClr>
                </a:solidFill>
                <a:latin typeface="Arial" panose="020B0604020202020204" pitchFamily="34" charset="0"/>
                <a:cs typeface="Arial" panose="020B0604020202020204" pitchFamily="34" charset="0"/>
              </a:rPr>
              <a:t>27</a:t>
            </a:r>
            <a:r>
              <a:rPr lang="es-CO" b="1" dirty="0" smtClean="0">
                <a:solidFill>
                  <a:schemeClr val="accent6">
                    <a:lumMod val="75000"/>
                  </a:schemeClr>
                </a:solidFill>
                <a:latin typeface="Arial" panose="020B0604020202020204" pitchFamily="34" charset="0"/>
                <a:cs typeface="Arial" panose="020B0604020202020204" pitchFamily="34" charset="0"/>
              </a:rPr>
              <a:t> </a:t>
            </a:r>
          </a:p>
          <a:p>
            <a:pPr algn="ctr"/>
            <a:r>
              <a:rPr lang="es-ES" b="1" dirty="0" smtClean="0">
                <a:solidFill>
                  <a:schemeClr val="accent6">
                    <a:lumMod val="75000"/>
                  </a:schemeClr>
                </a:solidFill>
                <a:latin typeface="Arial" panose="020B0604020202020204" pitchFamily="34" charset="0"/>
                <a:cs typeface="Arial" panose="020B0604020202020204" pitchFamily="34" charset="0"/>
              </a:rPr>
              <a:t>Agosto</a:t>
            </a:r>
            <a:r>
              <a:rPr lang="es-CO" b="1" dirty="0" smtClean="0">
                <a:solidFill>
                  <a:schemeClr val="accent6">
                    <a:lumMod val="75000"/>
                  </a:schemeClr>
                </a:solidFill>
                <a:latin typeface="Arial" panose="020B0604020202020204" pitchFamily="34" charset="0"/>
                <a:cs typeface="Arial" panose="020B0604020202020204" pitchFamily="34" charset="0"/>
              </a:rPr>
              <a:t> </a:t>
            </a:r>
            <a:r>
              <a:rPr lang="es-ES" b="1" dirty="0" smtClean="0">
                <a:solidFill>
                  <a:schemeClr val="accent6">
                    <a:lumMod val="75000"/>
                  </a:schemeClr>
                </a:solidFill>
                <a:latin typeface="Arial" panose="020B0604020202020204" pitchFamily="34" charset="0"/>
                <a:cs typeface="Arial" panose="020B0604020202020204" pitchFamily="34" charset="0"/>
              </a:rPr>
              <a:t>17 </a:t>
            </a:r>
            <a:r>
              <a:rPr lang="es-ES" b="1" dirty="0">
                <a:solidFill>
                  <a:schemeClr val="accent6">
                    <a:lumMod val="75000"/>
                  </a:schemeClr>
                </a:solidFill>
                <a:latin typeface="Arial" panose="020B0604020202020204" pitchFamily="34" charset="0"/>
                <a:cs typeface="Arial" panose="020B0604020202020204" pitchFamily="34" charset="0"/>
              </a:rPr>
              <a:t>al </a:t>
            </a:r>
            <a:r>
              <a:rPr lang="es-ES" b="1" dirty="0" smtClean="0">
                <a:solidFill>
                  <a:schemeClr val="accent6">
                    <a:lumMod val="75000"/>
                  </a:schemeClr>
                </a:solidFill>
                <a:latin typeface="Arial" panose="020B0604020202020204" pitchFamily="34" charset="0"/>
                <a:cs typeface="Arial" panose="020B0604020202020204" pitchFamily="34" charset="0"/>
              </a:rPr>
              <a:t>21</a:t>
            </a:r>
          </a:p>
          <a:p>
            <a:pPr algn="ctr"/>
            <a:r>
              <a:rPr lang="es-ES" b="1" dirty="0" smtClean="0">
                <a:solidFill>
                  <a:schemeClr val="accent6">
                    <a:lumMod val="75000"/>
                  </a:schemeClr>
                </a:solidFill>
                <a:latin typeface="Arial" panose="020B0604020202020204" pitchFamily="34" charset="0"/>
                <a:cs typeface="Arial" panose="020B0604020202020204" pitchFamily="34" charset="0"/>
              </a:rPr>
              <a:t>Los números del 1 al 17  traen el proyecto listo para presentarlo a sus compañeros.</a:t>
            </a:r>
            <a:endParaRPr lang="es-CO"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908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943100" y="918631"/>
            <a:ext cx="7691967" cy="859369"/>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dirty="0" smtClean="0">
                <a:solidFill>
                  <a:schemeClr val="accent6">
                    <a:lumMod val="75000"/>
                  </a:schemeClr>
                </a:solidFill>
                <a:latin typeface="Arial" panose="020B0604020202020204" pitchFamily="34" charset="0"/>
                <a:cs typeface="Arial" panose="020B0604020202020204" pitchFamily="34" charset="0"/>
              </a:rPr>
              <a:t>Calendario de Exposiciones</a:t>
            </a:r>
            <a:endParaRPr lang="es-CO"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415847344"/>
              </p:ext>
            </p:extLst>
          </p:nvPr>
        </p:nvGraphicFramePr>
        <p:xfrm>
          <a:off x="1701800" y="1888066"/>
          <a:ext cx="9017000" cy="4079240"/>
        </p:xfrm>
        <a:graphic>
          <a:graphicData uri="http://schemas.openxmlformats.org/drawingml/2006/table">
            <a:tbl>
              <a:tblPr firstRow="1" bandRow="1">
                <a:tableStyleId>{E8B1032C-EA38-4F05-BA0D-38AFFFC7BED3}</a:tableStyleId>
              </a:tblPr>
              <a:tblGrid>
                <a:gridCol w="1625600"/>
                <a:gridCol w="1625600"/>
                <a:gridCol w="1625600"/>
                <a:gridCol w="1625600"/>
                <a:gridCol w="2514600"/>
              </a:tblGrid>
              <a:tr h="370840">
                <a:tc>
                  <a:txBody>
                    <a:bodyPr/>
                    <a:lstStyle/>
                    <a:p>
                      <a:pPr algn="ctr"/>
                      <a:r>
                        <a:rPr lang="es-CO" dirty="0" smtClean="0">
                          <a:latin typeface="Arial" panose="020B0604020202020204" pitchFamily="34" charset="0"/>
                          <a:cs typeface="Arial" panose="020B0604020202020204" pitchFamily="34" charset="0"/>
                        </a:rPr>
                        <a:t>Grupo</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Día</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Fecha</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 Exposición</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Objeto Tecnológico </a:t>
                      </a:r>
                      <a:endParaRPr lang="es-CO" dirty="0">
                        <a:latin typeface="Arial" panose="020B0604020202020204" pitchFamily="34" charset="0"/>
                        <a:cs typeface="Arial" panose="020B0604020202020204" pitchFamily="34" charset="0"/>
                      </a:endParaRPr>
                    </a:p>
                  </a:txBody>
                  <a:tcPr/>
                </a:tc>
              </a:tr>
              <a:tr h="370840">
                <a:tc>
                  <a:txBody>
                    <a:bodyPr/>
                    <a:lstStyle/>
                    <a:p>
                      <a:pPr algn="ctr"/>
                      <a:r>
                        <a:rPr lang="es-CO" dirty="0" smtClean="0">
                          <a:latin typeface="Arial" panose="020B0604020202020204" pitchFamily="34" charset="0"/>
                          <a:cs typeface="Arial" panose="020B0604020202020204" pitchFamily="34" charset="0"/>
                        </a:rPr>
                        <a:t>2°8</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Martes</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Agosto 18</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Del 1 al 17</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Cartuchera</a:t>
                      </a:r>
                      <a:endParaRPr lang="es-CO" dirty="0">
                        <a:latin typeface="Arial" panose="020B0604020202020204" pitchFamily="34" charset="0"/>
                        <a:cs typeface="Arial" panose="020B0604020202020204" pitchFamily="34" charset="0"/>
                      </a:endParaRPr>
                    </a:p>
                  </a:txBody>
                  <a:tcPr/>
                </a:tc>
              </a:tr>
              <a:tr h="370840">
                <a:tc>
                  <a:txBody>
                    <a:bodyPr/>
                    <a:lstStyle/>
                    <a:p>
                      <a:pPr algn="ctr"/>
                      <a:r>
                        <a:rPr lang="es-CO" dirty="0" smtClean="0">
                          <a:latin typeface="Arial" panose="020B0604020202020204" pitchFamily="34" charset="0"/>
                          <a:cs typeface="Arial" panose="020B0604020202020204" pitchFamily="34" charset="0"/>
                        </a:rPr>
                        <a:t>2°8</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Martes</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Agosto 25</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Del 18 al 35</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Cartuchera</a:t>
                      </a:r>
                      <a:endParaRPr lang="es-CO" dirty="0">
                        <a:latin typeface="Arial" panose="020B0604020202020204" pitchFamily="34" charset="0"/>
                        <a:cs typeface="Arial" panose="020B0604020202020204" pitchFamily="34" charset="0"/>
                      </a:endParaRPr>
                    </a:p>
                  </a:txBody>
                  <a:tcPr/>
                </a:tc>
              </a:tr>
              <a:tr h="370840">
                <a:tc>
                  <a:txBody>
                    <a:bodyPr/>
                    <a:lstStyle/>
                    <a:p>
                      <a:pPr algn="ctr"/>
                      <a:r>
                        <a:rPr lang="es-CO" dirty="0" smtClean="0">
                          <a:latin typeface="Arial" panose="020B0604020202020204" pitchFamily="34" charset="0"/>
                          <a:cs typeface="Arial" panose="020B0604020202020204" pitchFamily="34" charset="0"/>
                        </a:rPr>
                        <a:t>2°6</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Miércoles</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Agosto 19</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Del 1 al 17</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Lonchera</a:t>
                      </a:r>
                      <a:endParaRPr lang="es-CO" dirty="0">
                        <a:latin typeface="Arial" panose="020B0604020202020204" pitchFamily="34" charset="0"/>
                        <a:cs typeface="Arial" panose="020B0604020202020204" pitchFamily="34" charset="0"/>
                      </a:endParaRPr>
                    </a:p>
                  </a:txBody>
                  <a:tcPr/>
                </a:tc>
              </a:tr>
              <a:tr h="370840">
                <a:tc>
                  <a:txBody>
                    <a:bodyPr/>
                    <a:lstStyle/>
                    <a:p>
                      <a:pPr algn="ctr"/>
                      <a:r>
                        <a:rPr lang="es-CO" dirty="0" smtClean="0">
                          <a:latin typeface="Arial" panose="020B0604020202020204" pitchFamily="34" charset="0"/>
                          <a:cs typeface="Arial" panose="020B0604020202020204" pitchFamily="34" charset="0"/>
                        </a:rPr>
                        <a:t>2°6</a:t>
                      </a:r>
                      <a:endParaRPr lang="es-CO" dirty="0">
                        <a:latin typeface="Arial" panose="020B0604020202020204" pitchFamily="34" charset="0"/>
                        <a:cs typeface="Arial" panose="020B060402020202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dirty="0" smtClean="0">
                          <a:latin typeface="Arial" panose="020B0604020202020204" pitchFamily="34" charset="0"/>
                          <a:cs typeface="Arial" panose="020B0604020202020204" pitchFamily="34" charset="0"/>
                        </a:rPr>
                        <a:t>Miércoles</a:t>
                      </a:r>
                    </a:p>
                  </a:txBody>
                  <a:tcPr/>
                </a:tc>
                <a:tc>
                  <a:txBody>
                    <a:bodyPr/>
                    <a:lstStyle/>
                    <a:p>
                      <a:pPr algn="ctr"/>
                      <a:r>
                        <a:rPr lang="es-CO" dirty="0" smtClean="0">
                          <a:latin typeface="Arial" panose="020B0604020202020204" pitchFamily="34" charset="0"/>
                          <a:cs typeface="Arial" panose="020B0604020202020204" pitchFamily="34" charset="0"/>
                        </a:rPr>
                        <a:t>Agosto 26</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Del 18 al 35</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Lonchera</a:t>
                      </a:r>
                      <a:endParaRPr lang="es-CO" dirty="0">
                        <a:latin typeface="Arial" panose="020B0604020202020204" pitchFamily="34" charset="0"/>
                        <a:cs typeface="Arial" panose="020B0604020202020204" pitchFamily="34" charset="0"/>
                      </a:endParaRPr>
                    </a:p>
                  </a:txBody>
                  <a:tcPr/>
                </a:tc>
              </a:tr>
              <a:tr h="370840">
                <a:tc>
                  <a:txBody>
                    <a:bodyPr/>
                    <a:lstStyle/>
                    <a:p>
                      <a:pPr algn="ctr"/>
                      <a:r>
                        <a:rPr lang="es-CO" dirty="0" smtClean="0">
                          <a:latin typeface="Arial" panose="020B0604020202020204" pitchFamily="34" charset="0"/>
                          <a:cs typeface="Arial" panose="020B0604020202020204" pitchFamily="34" charset="0"/>
                        </a:rPr>
                        <a:t>2°7</a:t>
                      </a:r>
                      <a:endParaRPr lang="es-CO" dirty="0">
                        <a:latin typeface="Arial" panose="020B0604020202020204" pitchFamily="34" charset="0"/>
                        <a:cs typeface="Arial" panose="020B060402020202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dirty="0" smtClean="0">
                          <a:latin typeface="Arial" panose="020B0604020202020204" pitchFamily="34" charset="0"/>
                          <a:cs typeface="Arial" panose="020B0604020202020204" pitchFamily="34" charset="0"/>
                        </a:rPr>
                        <a:t>Miércoles</a:t>
                      </a:r>
                    </a:p>
                  </a:txBody>
                  <a:tcPr/>
                </a:tc>
                <a:tc>
                  <a:txBody>
                    <a:bodyPr/>
                    <a:lstStyle/>
                    <a:p>
                      <a:pPr algn="ctr"/>
                      <a:r>
                        <a:rPr lang="es-CO" dirty="0" smtClean="0">
                          <a:latin typeface="Arial" panose="020B0604020202020204" pitchFamily="34" charset="0"/>
                          <a:cs typeface="Arial" panose="020B0604020202020204" pitchFamily="34" charset="0"/>
                        </a:rPr>
                        <a:t>Agosto 19</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Del 1 al 17</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Morral</a:t>
                      </a:r>
                      <a:endParaRPr lang="es-CO" dirty="0">
                        <a:latin typeface="Arial" panose="020B0604020202020204" pitchFamily="34" charset="0"/>
                        <a:cs typeface="Arial" panose="020B0604020202020204" pitchFamily="34" charset="0"/>
                      </a:endParaRPr>
                    </a:p>
                  </a:txBody>
                  <a:tcPr/>
                </a:tc>
              </a:tr>
              <a:tr h="370840">
                <a:tc>
                  <a:txBody>
                    <a:bodyPr/>
                    <a:lstStyle/>
                    <a:p>
                      <a:pPr algn="ctr"/>
                      <a:r>
                        <a:rPr lang="es-CO" dirty="0" smtClean="0">
                          <a:latin typeface="Arial" panose="020B0604020202020204" pitchFamily="34" charset="0"/>
                          <a:cs typeface="Arial" panose="020B0604020202020204" pitchFamily="34" charset="0"/>
                        </a:rPr>
                        <a:t>2°7</a:t>
                      </a:r>
                      <a:endParaRPr lang="es-CO" dirty="0">
                        <a:latin typeface="Arial" panose="020B0604020202020204" pitchFamily="34" charset="0"/>
                        <a:cs typeface="Arial" panose="020B060402020202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dirty="0" smtClean="0">
                          <a:latin typeface="Arial" panose="020B0604020202020204" pitchFamily="34" charset="0"/>
                          <a:cs typeface="Arial" panose="020B0604020202020204" pitchFamily="34" charset="0"/>
                        </a:rPr>
                        <a:t>Miércoles</a:t>
                      </a:r>
                    </a:p>
                  </a:txBody>
                  <a:tcPr/>
                </a:tc>
                <a:tc>
                  <a:txBody>
                    <a:bodyPr/>
                    <a:lstStyle/>
                    <a:p>
                      <a:pPr algn="ctr"/>
                      <a:r>
                        <a:rPr lang="es-CO" dirty="0" smtClean="0">
                          <a:latin typeface="Arial" panose="020B0604020202020204" pitchFamily="34" charset="0"/>
                          <a:cs typeface="Arial" panose="020B0604020202020204" pitchFamily="34" charset="0"/>
                        </a:rPr>
                        <a:t>Agosto 26</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Del 18 al 35</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Morral</a:t>
                      </a:r>
                      <a:endParaRPr lang="es-CO" dirty="0">
                        <a:latin typeface="Arial" panose="020B0604020202020204" pitchFamily="34" charset="0"/>
                        <a:cs typeface="Arial" panose="020B0604020202020204" pitchFamily="34" charset="0"/>
                      </a:endParaRPr>
                    </a:p>
                  </a:txBody>
                  <a:tcPr/>
                </a:tc>
              </a:tr>
              <a:tr h="370840">
                <a:tc>
                  <a:txBody>
                    <a:bodyPr/>
                    <a:lstStyle/>
                    <a:p>
                      <a:pPr algn="ctr"/>
                      <a:r>
                        <a:rPr lang="es-CO" dirty="0" smtClean="0">
                          <a:latin typeface="Arial" panose="020B0604020202020204" pitchFamily="34" charset="0"/>
                          <a:cs typeface="Arial" panose="020B0604020202020204" pitchFamily="34" charset="0"/>
                        </a:rPr>
                        <a:t>2°5</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Jueves</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Agosto 20</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Del 1 al 17</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Libro</a:t>
                      </a:r>
                      <a:endParaRPr lang="es-CO" dirty="0">
                        <a:latin typeface="Arial" panose="020B0604020202020204" pitchFamily="34" charset="0"/>
                        <a:cs typeface="Arial" panose="020B0604020202020204" pitchFamily="34" charset="0"/>
                      </a:endParaRPr>
                    </a:p>
                  </a:txBody>
                  <a:tcPr/>
                </a:tc>
              </a:tr>
              <a:tr h="370840">
                <a:tc>
                  <a:txBody>
                    <a:bodyPr/>
                    <a:lstStyle/>
                    <a:p>
                      <a:pPr algn="ctr"/>
                      <a:r>
                        <a:rPr lang="es-CO" dirty="0" smtClean="0">
                          <a:latin typeface="Arial" panose="020B0604020202020204" pitchFamily="34" charset="0"/>
                          <a:cs typeface="Arial" panose="020B0604020202020204" pitchFamily="34" charset="0"/>
                        </a:rPr>
                        <a:t>2°5</a:t>
                      </a:r>
                      <a:endParaRPr lang="es-CO" dirty="0">
                        <a:latin typeface="Arial" panose="020B0604020202020204" pitchFamily="34" charset="0"/>
                        <a:cs typeface="Arial" panose="020B060402020202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dirty="0" smtClean="0">
                          <a:latin typeface="Arial" panose="020B0604020202020204" pitchFamily="34" charset="0"/>
                          <a:cs typeface="Arial" panose="020B0604020202020204" pitchFamily="34" charset="0"/>
                        </a:rPr>
                        <a:t>Jueves</a:t>
                      </a:r>
                    </a:p>
                  </a:txBody>
                  <a:tcPr/>
                </a:tc>
                <a:tc>
                  <a:txBody>
                    <a:bodyPr/>
                    <a:lstStyle/>
                    <a:p>
                      <a:pPr algn="ctr"/>
                      <a:r>
                        <a:rPr lang="es-CO" dirty="0" smtClean="0">
                          <a:latin typeface="Arial" panose="020B0604020202020204" pitchFamily="34" charset="0"/>
                          <a:cs typeface="Arial" panose="020B0604020202020204" pitchFamily="34" charset="0"/>
                        </a:rPr>
                        <a:t>Agosto 27</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Del 18 al 35</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Libro</a:t>
                      </a:r>
                      <a:endParaRPr lang="es-CO" dirty="0">
                        <a:latin typeface="Arial" panose="020B0604020202020204" pitchFamily="34" charset="0"/>
                        <a:cs typeface="Arial" panose="020B0604020202020204" pitchFamily="34" charset="0"/>
                      </a:endParaRPr>
                    </a:p>
                  </a:txBody>
                  <a:tcPr/>
                </a:tc>
              </a:tr>
              <a:tr h="370840">
                <a:tc>
                  <a:txBody>
                    <a:bodyPr/>
                    <a:lstStyle/>
                    <a:p>
                      <a:pPr algn="ctr"/>
                      <a:r>
                        <a:rPr lang="es-CO" dirty="0" smtClean="0">
                          <a:latin typeface="Arial" panose="020B0604020202020204" pitchFamily="34" charset="0"/>
                          <a:cs typeface="Arial" panose="020B0604020202020204" pitchFamily="34" charset="0"/>
                        </a:rPr>
                        <a:t>2°4</a:t>
                      </a:r>
                      <a:endParaRPr lang="es-CO" dirty="0">
                        <a:latin typeface="Arial" panose="020B0604020202020204" pitchFamily="34" charset="0"/>
                        <a:cs typeface="Arial" panose="020B060402020202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dirty="0" smtClean="0">
                          <a:latin typeface="Arial" panose="020B0604020202020204" pitchFamily="34" charset="0"/>
                          <a:cs typeface="Arial" panose="020B0604020202020204" pitchFamily="34" charset="0"/>
                        </a:rPr>
                        <a:t>Viernes</a:t>
                      </a:r>
                    </a:p>
                  </a:txBody>
                  <a:tcPr/>
                </a:tc>
                <a:tc>
                  <a:txBody>
                    <a:bodyPr/>
                    <a:lstStyle/>
                    <a:p>
                      <a:pPr algn="ctr"/>
                      <a:r>
                        <a:rPr lang="es-CO" dirty="0" smtClean="0">
                          <a:latin typeface="Arial" panose="020B0604020202020204" pitchFamily="34" charset="0"/>
                          <a:cs typeface="Arial" panose="020B0604020202020204" pitchFamily="34" charset="0"/>
                        </a:rPr>
                        <a:t>Agosto 21</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Del 1 al 17</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Cuaderno</a:t>
                      </a:r>
                      <a:endParaRPr lang="es-CO" dirty="0">
                        <a:latin typeface="Arial" panose="020B0604020202020204" pitchFamily="34" charset="0"/>
                        <a:cs typeface="Arial" panose="020B0604020202020204" pitchFamily="34" charset="0"/>
                      </a:endParaRPr>
                    </a:p>
                  </a:txBody>
                  <a:tcPr/>
                </a:tc>
              </a:tr>
              <a:tr h="370840">
                <a:tc>
                  <a:txBody>
                    <a:bodyPr/>
                    <a:lstStyle/>
                    <a:p>
                      <a:pPr algn="ctr"/>
                      <a:r>
                        <a:rPr lang="es-CO" dirty="0" smtClean="0">
                          <a:latin typeface="Arial" panose="020B0604020202020204" pitchFamily="34" charset="0"/>
                          <a:cs typeface="Arial" panose="020B0604020202020204" pitchFamily="34" charset="0"/>
                        </a:rPr>
                        <a:t>2°4</a:t>
                      </a:r>
                      <a:endParaRPr lang="es-CO" dirty="0">
                        <a:latin typeface="Arial" panose="020B0604020202020204" pitchFamily="34" charset="0"/>
                        <a:cs typeface="Arial" panose="020B060402020202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dirty="0" smtClean="0">
                          <a:latin typeface="Arial" panose="020B0604020202020204" pitchFamily="34" charset="0"/>
                          <a:cs typeface="Arial" panose="020B0604020202020204" pitchFamily="34" charset="0"/>
                        </a:rPr>
                        <a:t>Viernes</a:t>
                      </a:r>
                    </a:p>
                  </a:txBody>
                  <a:tcPr/>
                </a:tc>
                <a:tc>
                  <a:txBody>
                    <a:bodyPr/>
                    <a:lstStyle/>
                    <a:p>
                      <a:pPr algn="ctr"/>
                      <a:r>
                        <a:rPr lang="es-CO" dirty="0" smtClean="0">
                          <a:latin typeface="Arial" panose="020B0604020202020204" pitchFamily="34" charset="0"/>
                          <a:cs typeface="Arial" panose="020B0604020202020204" pitchFamily="34" charset="0"/>
                        </a:rPr>
                        <a:t>Agosto 28</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Del 18 al 35</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Cuaderno</a:t>
                      </a:r>
                      <a:endParaRPr lang="es-CO"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28830624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lv.zcache.es/cara_feliz_del_smiley_del_dibujo_animado_cuaderno-r9b86d58979204df59b03a270c176d91d_ambg4_8byvr_324.jpg"/>
          <p:cNvPicPr>
            <a:picLocks noChangeAspect="1" noChangeArrowheads="1"/>
          </p:cNvPicPr>
          <p:nvPr/>
        </p:nvPicPr>
        <p:blipFill rotWithShape="1">
          <a:blip r:embed="rId2">
            <a:extLst>
              <a:ext uri="{28A0092B-C50C-407E-A947-70E740481C1C}">
                <a14:useLocalDpi xmlns:a14="http://schemas.microsoft.com/office/drawing/2010/main" val="0"/>
              </a:ext>
            </a:extLst>
          </a:blip>
          <a:srcRect l="11652" t="3655" r="14066" b="3700"/>
          <a:stretch/>
        </p:blipFill>
        <p:spPr bwMode="auto">
          <a:xfrm>
            <a:off x="1043189" y="824249"/>
            <a:ext cx="2292439" cy="28591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1.dibujos.net/dibujos/pintados/201234/libro-animado-colegio-pintado-por-selena123-9764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907" y="1197737"/>
            <a:ext cx="2696341" cy="21121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edia.eltiempo.com.ve/EL_TIEMPO_VE_web/48/noticias/images/thumbs/62266_338x198_09996010013781695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6907" y="4088241"/>
            <a:ext cx="321945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mpe-s1-p.mlstatic.com/meily-city-cartucheras-animadas-ck069-bob-esponja-pucca-pooh-321-MPE2657380590_052012-O.jpg"/>
          <p:cNvPicPr>
            <a:picLocks noChangeAspect="1" noChangeArrowheads="1"/>
          </p:cNvPicPr>
          <p:nvPr/>
        </p:nvPicPr>
        <p:blipFill rotWithShape="1">
          <a:blip r:embed="rId5">
            <a:extLst>
              <a:ext uri="{28A0092B-C50C-407E-A947-70E740481C1C}">
                <a14:useLocalDpi xmlns:a14="http://schemas.microsoft.com/office/drawing/2010/main" val="0"/>
              </a:ext>
            </a:extLst>
          </a:blip>
          <a:srcRect l="6922" t="18157" r="4650" b="14034"/>
          <a:stretch/>
        </p:blipFill>
        <p:spPr bwMode="auto">
          <a:xfrm>
            <a:off x="989077" y="3823419"/>
            <a:ext cx="4211390" cy="215077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umkas.com/static/img/0000/0001/5036/15036731.g3ngumcmmz.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7732" y="1512737"/>
            <a:ext cx="2661867" cy="3518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0518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ppt_x"/>
                                          </p:val>
                                        </p:tav>
                                        <p:tav tm="100000">
                                          <p:val>
                                            <p:strVal val="#ppt_x"/>
                                          </p:val>
                                        </p:tav>
                                      </p:tavLst>
                                    </p:anim>
                                    <p:anim calcmode="lin" valueType="num">
                                      <p:cBhvr additive="base">
                                        <p:cTn id="2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6"/>
                                        </p:tgtEl>
                                        <p:attrNameLst>
                                          <p:attrName>style.visibility</p:attrName>
                                        </p:attrNameLst>
                                      </p:cBhvr>
                                      <p:to>
                                        <p:strVal val="visible"/>
                                      </p:to>
                                    </p:set>
                                    <p:anim calcmode="lin" valueType="num">
                                      <p:cBhvr additive="base">
                                        <p:cTn id="25" dur="500" fill="hold"/>
                                        <p:tgtEl>
                                          <p:spTgt spid="1036"/>
                                        </p:tgtEl>
                                        <p:attrNameLst>
                                          <p:attrName>ppt_x</p:attrName>
                                        </p:attrNameLst>
                                      </p:cBhvr>
                                      <p:tavLst>
                                        <p:tav tm="0">
                                          <p:val>
                                            <p:strVal val="#ppt_x"/>
                                          </p:val>
                                        </p:tav>
                                        <p:tav tm="100000">
                                          <p:val>
                                            <p:strVal val="#ppt_x"/>
                                          </p:val>
                                        </p:tav>
                                      </p:tavLst>
                                    </p:anim>
                                    <p:anim calcmode="lin" valueType="num">
                                      <p:cBhvr additive="base">
                                        <p:cTn id="26"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4"/>
                                        </p:tgtEl>
                                        <p:attrNameLst>
                                          <p:attrName>style.visibility</p:attrName>
                                        </p:attrNameLst>
                                      </p:cBhvr>
                                      <p:to>
                                        <p:strVal val="visible"/>
                                      </p:to>
                                    </p:set>
                                    <p:anim calcmode="lin" valueType="num">
                                      <p:cBhvr additive="base">
                                        <p:cTn id="31" dur="500" fill="hold"/>
                                        <p:tgtEl>
                                          <p:spTgt spid="1034"/>
                                        </p:tgtEl>
                                        <p:attrNameLst>
                                          <p:attrName>ppt_x</p:attrName>
                                        </p:attrNameLst>
                                      </p:cBhvr>
                                      <p:tavLst>
                                        <p:tav tm="0">
                                          <p:val>
                                            <p:strVal val="#ppt_x"/>
                                          </p:val>
                                        </p:tav>
                                        <p:tav tm="100000">
                                          <p:val>
                                            <p:strVal val="#ppt_x"/>
                                          </p:val>
                                        </p:tav>
                                      </p:tavLst>
                                    </p:anim>
                                    <p:anim calcmode="lin" valueType="num">
                                      <p:cBhvr additive="base">
                                        <p:cTn id="32"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172</TotalTime>
  <Words>515</Words>
  <Application>Microsoft Office PowerPoint</Application>
  <PresentationFormat>Widescreen</PresentationFormat>
  <Paragraphs>103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Arial Black</vt:lpstr>
      <vt:lpstr>Garamond</vt:lpstr>
      <vt:lpstr>Orgánico</vt:lpstr>
      <vt:lpstr>PROYECTO TECNOLÓGICO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TECNOLÓGICO</dc:title>
  <dc:creator>Alumno Colegio UPB  Alumno.Preescolar</dc:creator>
  <cp:lastModifiedBy>Luffi</cp:lastModifiedBy>
  <cp:revision>14</cp:revision>
  <dcterms:created xsi:type="dcterms:W3CDTF">2015-07-30T13:28:24Z</dcterms:created>
  <dcterms:modified xsi:type="dcterms:W3CDTF">2015-08-03T00:42:58Z</dcterms:modified>
</cp:coreProperties>
</file>